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76" r:id="rId3"/>
    <p:sldId id="258" r:id="rId4"/>
    <p:sldId id="285" r:id="rId5"/>
    <p:sldId id="259" r:id="rId6"/>
    <p:sldId id="260" r:id="rId7"/>
    <p:sldId id="284" r:id="rId8"/>
    <p:sldId id="262" r:id="rId9"/>
    <p:sldId id="275" r:id="rId10"/>
    <p:sldId id="274" r:id="rId11"/>
    <p:sldId id="280" r:id="rId12"/>
    <p:sldId id="282" r:id="rId13"/>
    <p:sldId id="289" r:id="rId14"/>
    <p:sldId id="263" r:id="rId15"/>
    <p:sldId id="283" r:id="rId16"/>
    <p:sldId id="287" r:id="rId17"/>
    <p:sldId id="281" r:id="rId18"/>
  </p:sldIdLst>
  <p:sldSz cx="12192000" cy="6858000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50021"/>
    <a:srgbClr val="006666"/>
    <a:srgbClr val="DAA600"/>
    <a:srgbClr val="729E86"/>
    <a:srgbClr val="FFF2CC"/>
    <a:srgbClr val="FFCC99"/>
    <a:srgbClr val="3F5B4C"/>
    <a:srgbClr val="4E725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704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912680B-13EB-4C97-A734-32B2C998FDD5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3B11C4F-3627-4801-B308-EA1F4A04A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FCE5AD-0C80-4F3A-ACA7-BE080B66E17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ADC35-556D-49FB-8C88-D4C3FF23110A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7D8AC-1DF9-4208-B5E0-86F56F9B6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0478F-D19B-4B40-92D1-C8AD70D39DA4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20442-7639-46EC-8AC4-DFEE1D547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2DAD1-926B-40C7-8451-4E3E6F5EEDED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3471-D1A1-4A42-B039-039CFB6B8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44E95-6C70-470A-AC82-46319F6A7B95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7793A-DB1F-48CB-8995-874D884FB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8945-3358-4328-8EBA-E490DE5B7654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E44F-66CB-4B19-AFE9-5818B3270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75E5D-05B5-4EAD-BC09-5AC0B048CE84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1E4C5-6C7A-428E-96CC-688DA5CD6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2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8459-3D39-4C57-97F2-6B07DD290A90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04758-31B7-4BD4-AF34-FF1E1B6BB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1CB26-AE00-4225-B321-693169C35ADE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2602-B950-49EC-A417-BD4EFBD3A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3B26F-2296-4CBE-A6BA-885394A70B3C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4486-5EAF-4CB7-88AB-87C835E58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8BED4-647A-4395-AAE0-92D6D66A4270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CFFA-7728-4133-A982-BC85ED348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E875-862A-43AA-9AFA-0BFFC23FABE8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9F1BC-D125-4A55-9D22-747AE2F9A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49D17-6B20-40F9-AB00-CF4C21B228AB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56628-F6AA-4B8B-9C45-20C09BD1F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52757-394A-46F8-ADB0-BD81440332DD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B541-8682-424F-8B5F-1BB09FEB3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499C1-F450-447D-88A4-FD7CF8F2C288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8E99D-A466-46BC-A90E-B9E2FC41B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117A-DA4B-4DCB-BC26-23BD82C76014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40B1A-B575-4F1D-8A18-F6C383EFB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941E5-6288-4F82-B755-97618B2B9AE3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233C-0FF6-426D-8BAF-A6CB51BE0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E958A-22CC-4585-9893-280AC6770398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5A828-3ADF-4F58-B6B5-0E9B0A34D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D9299-A8E3-4076-AA06-D59F68C36E36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04B25-D23D-496E-90EC-38EFB297F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97AF5-E566-4A4A-8388-BE41651B13B0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9B32C-A01E-495F-8760-ECB6891AA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BE95B-3F53-4C48-9ECC-907CF3963E0E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A2BAE-FFEE-408A-B550-B2D75D289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4B65C-FAF8-4B42-848C-C47BD0501DDF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456E2-B62E-4073-93A3-B6292E205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A48C-9B3C-469F-B1E0-5D9B1AECEB8C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5D77C-8162-42F7-8D1E-6DDB08E60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1D05B8-17C0-43FE-B7D4-CD7C6079D852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F2AA34-A450-4504-B61F-D5F8C5AC1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AB0A22-5C3B-44C5-93ED-8CE8F44C6F3F}" type="datetimeFigureOut">
              <a:rPr lang="ru-RU"/>
              <a:pPr>
                <a:defRPr/>
              </a:pPr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EFEEE2-E055-4610-907D-8388B2C82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content/otkrytyy-bank-zadaniy-eg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gif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jpeg"/><Relationship Id="rId7" Type="http://schemas.openxmlformats.org/officeDocument/2006/relationships/hyperlink" Target="mailto:finege@des.kubannet.ru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gas.kubannet.ru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293688" y="5910263"/>
            <a:ext cx="2292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Подзаголовок 2"/>
          <p:cNvSpPr txBox="1">
            <a:spLocks/>
          </p:cNvSpPr>
          <p:nvPr/>
        </p:nvSpPr>
        <p:spPr bwMode="auto">
          <a:xfrm>
            <a:off x="7469188" y="5097463"/>
            <a:ext cx="47148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Начальник отдела государственной итоговой аттестации управления общего образования министерства образования, науки и молодежной политики Краснодарского края</a:t>
            </a:r>
          </a:p>
          <a:p>
            <a:pPr algn="ctr">
              <a:buFont typeface="Arial" charset="0"/>
              <a:buNone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Руженна Анатольевна Гардымова</a:t>
            </a:r>
          </a:p>
          <a:p>
            <a:pPr algn="ctr">
              <a:buFont typeface="Arial" charset="0"/>
              <a:buNone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8-988-24-23-520</a:t>
            </a:r>
            <a:endParaRPr lang="en-US" sz="1600" b="1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>
                <a:latin typeface="Times New Roman" pitchFamily="18" charset="0"/>
                <a:cs typeface="Times New Roman" pitchFamily="18" charset="0"/>
              </a:rPr>
              <a:t>gardymova@mail.ru</a:t>
            </a:r>
            <a:endParaRPr lang="ru-RU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6188075" y="18208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6250" y="1820863"/>
            <a:ext cx="7837488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проведения ГИА-11 и итогового сочинения (изложения)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5" y="0"/>
            <a:ext cx="12180888" cy="10509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FFFF"/>
                </a:solidFill>
                <a:latin typeface="+mn-lt"/>
                <a:cs typeface="Arial"/>
              </a:rPr>
              <a:t>	</a:t>
            </a:r>
            <a:r>
              <a:rPr lang="ru-RU" sz="20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Министерство образования, науки и молодёжной политики Краснодарского края</a:t>
            </a:r>
            <a:endParaRPr lang="ru-RU" sz="20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26630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ятиугольник 5"/>
          <p:cNvSpPr/>
          <p:nvPr/>
        </p:nvSpPr>
        <p:spPr>
          <a:xfrm>
            <a:off x="247650" y="2351088"/>
            <a:ext cx="2286000" cy="449262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6" name="Прямоугольник 7"/>
          <p:cNvSpPr>
            <a:spLocks noChangeArrowheads="1"/>
          </p:cNvSpPr>
          <p:nvPr/>
        </p:nvSpPr>
        <p:spPr bwMode="auto">
          <a:xfrm>
            <a:off x="2003425" y="1193800"/>
            <a:ext cx="10128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Уточнены требования к выполнению двух заданий и введена четвёртая тема сочинения. </a:t>
            </a:r>
          </a:p>
          <a:p>
            <a:pPr marL="342900" indent="-342900">
              <a:buFontTx/>
              <a:buAutoNum type="arabicPeriod"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Максимальный первичный балл за всю работу увеличен с 42 до 57.</a:t>
            </a:r>
          </a:p>
          <a:p>
            <a:pPr marL="342900" indent="-342900">
              <a:buFontTx/>
              <a:buAutoNum type="arabicPeriod"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Полностью переработаны критерии оценивания в заданиях с развернутым ответом 8, 9, 15 и 16. </a:t>
            </a:r>
          </a:p>
          <a:p>
            <a:pPr marL="342900" indent="-342900">
              <a:buFontTx/>
              <a:buAutoNum type="arabicPeriod"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В заданиях 9 и 16теперь не надо будет обязательно обосновывать выбор примера для сопоставления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247650" y="3194050"/>
            <a:ext cx="1908175" cy="530225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8" name="Прямоугольник 9"/>
          <p:cNvSpPr>
            <a:spLocks noChangeArrowheads="1"/>
          </p:cNvSpPr>
          <p:nvPr/>
        </p:nvSpPr>
        <p:spPr bwMode="auto">
          <a:xfrm>
            <a:off x="2155825" y="3176588"/>
            <a:ext cx="96535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Добавлено одно задание № 30 повышенной сложности.</a:t>
            </a:r>
          </a:p>
          <a:p>
            <a:pPr marL="342900" indent="-342900">
              <a:buFontTx/>
              <a:buAutoNum type="arabicPeriod"/>
            </a:pP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Количество первичных баллов остается неизменным, так как изменились критерии оценивания базовой части ЕГЭ по химии.</a:t>
            </a:r>
            <a:endParaRPr lang="ru-RU" sz="1600" b="1">
              <a:latin typeface="Calibri" pitchFamily="34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247650" y="4117975"/>
            <a:ext cx="1908175" cy="434975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Прямоугольник 11"/>
          <p:cNvSpPr>
            <a:spLocks noChangeArrowheads="1"/>
          </p:cNvSpPr>
          <p:nvPr/>
        </p:nvSpPr>
        <p:spPr bwMode="auto">
          <a:xfrm>
            <a:off x="2390775" y="4833938"/>
            <a:ext cx="932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1.Убрана возможность написания алгоритма на естественном языке</a:t>
            </a:r>
          </a:p>
          <a:p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Примеры текстов программ и их фрагментов на языке Си заменены на примеры на языке С++.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247650" y="1498600"/>
            <a:ext cx="1908175" cy="644525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33650" y="2308225"/>
            <a:ext cx="9275763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вырос с 62 до 64 баллов, так как изменилась система оценивания заданий 28 и 29.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задании 29 детализирована формулировка.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КАК ИЗМЕНЯТСЯ ЗАДАНИЯ – КИМы в 2018 году</a:t>
            </a:r>
            <a:endParaRPr lang="ru-RU" sz="28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6874" name="Рисунок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иугольник 16"/>
          <p:cNvSpPr/>
          <p:nvPr/>
        </p:nvSpPr>
        <p:spPr>
          <a:xfrm>
            <a:off x="247650" y="4870450"/>
            <a:ext cx="2078038" cy="43656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55825" y="4157663"/>
            <a:ext cx="101282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+mn-cs"/>
              </a:rPr>
              <a:t>1.В задания базовой части экзамена добавлено новое задание № 24 по астрофизике.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+mn-cs"/>
              </a:rPr>
              <a:t>	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147638" y="5513388"/>
            <a:ext cx="11661775" cy="1200150"/>
          </a:xfrm>
          <a:prstGeom prst="flowChartTerminator">
            <a:avLst/>
          </a:prstGeom>
          <a:solidFill>
            <a:srgbClr val="FFCC99"/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экзаменах по истории, биологии, географии и иностранным языкам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8925" y="1187450"/>
            <a:ext cx="5802313" cy="12398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Отметки за ВПР в журнал не выставляются, на годовую отметку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влияют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ВСЕРОССИЙСКИЕ ПРОВЕРОЧНЫЕ РАБОТЫ В 11 КЛАССЕ В 2018 ГОДУ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7891" name="Рисунок 6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Скругленный прямоугольник 39"/>
          <p:cNvSpPr/>
          <p:nvPr/>
        </p:nvSpPr>
        <p:spPr>
          <a:xfrm>
            <a:off x="6491288" y="1187450"/>
            <a:ext cx="5395912" cy="54752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11 классах ВПР проводятся для обучающихся, не выбравших ЕГЭ по соответствующим предметам.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дают возможность оценить уровень подготовки обучающихся по этим предметам в конце 11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описания ВПР позволяют еще в начале обучения в старших классах задать единые ориентиры изучения выпускниками «непрофильных» для них предметов, выделяя наиболее значимые для дальнейшей жизни вопросы курсов истории, биологии и других, составляющих основу среднего общего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8925" y="2733675"/>
          <a:ext cx="5835650" cy="3840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664"/>
                <a:gridCol w="291766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марта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апреля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апреля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апреля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марта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апреля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8925" y="1187450"/>
            <a:ext cx="5802313" cy="12398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для ответов в 2018 году </a:t>
            </a: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чёрно-белые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ЗАПИСИ НА ЧЕРНОВИКАХ И НА СТРАНИЦАХ КИМ НЕ ПРОВЕРЯЮТСЯ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8915" name="Рисунок 6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Скругленный прямоугольник 39"/>
          <p:cNvSpPr/>
          <p:nvPr/>
        </p:nvSpPr>
        <p:spPr>
          <a:xfrm>
            <a:off x="369888" y="2695575"/>
            <a:ext cx="5394325" cy="39671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бланках часть полей уже будут заполнены, что позволит сократить количество ошибок и, как следствие, апелляций.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 появится больше времени, которое они будут тратить на сами ответы ЕГЭ, а не на заполнение бланков.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3763" y="1050925"/>
            <a:ext cx="4014787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3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5248275" y="6205538"/>
            <a:ext cx="16700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Прямоугольник 4"/>
          <p:cNvSpPr>
            <a:spLocks noChangeArrowheads="1"/>
          </p:cNvSpPr>
          <p:nvPr/>
        </p:nvSpPr>
        <p:spPr bwMode="auto">
          <a:xfrm>
            <a:off x="201613" y="1155700"/>
            <a:ext cx="12344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Открытый банк заданий для подготовки к ГИА обучающихся: </a:t>
            </a:r>
          </a:p>
          <a:p>
            <a:pPr algn="ctr"/>
            <a:r>
              <a:rPr lang="en-US" altLang="ru-RU" sz="2800" b="1">
                <a:latin typeface="Times New Roman" pitchFamily="18" charset="0"/>
                <a:cs typeface="Times New Roman" pitchFamily="18" charset="0"/>
                <a:hlinkClick r:id="rId3"/>
              </a:rPr>
              <a:t>http://www.fipi.ru/content/otkrytyy-bank-zadaniy-ege</a:t>
            </a:r>
            <a:endParaRPr lang="ru-RU" alt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48725" y="1851025"/>
            <a:ext cx="3016250" cy="6254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t="9152" r="1361" b="3707"/>
          <a:stretch/>
        </p:blipFill>
        <p:spPr>
          <a:xfrm>
            <a:off x="308508" y="2004970"/>
            <a:ext cx="5774429" cy="4058315"/>
          </a:xfrm>
          <a:prstGeom prst="roundRect">
            <a:avLst>
              <a:gd name="adj" fmla="val 11111"/>
            </a:avLst>
          </a:prstGeom>
          <a:ln w="190500" cap="rnd">
            <a:noFill/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/>
            </a:extLst>
          </a:blip>
          <a:srcRect l="29490" t="6084" r="30243" b="3819"/>
          <a:stretch/>
        </p:blipFill>
        <p:spPr>
          <a:xfrm>
            <a:off x="7002809" y="2163446"/>
            <a:ext cx="3693111" cy="4648111"/>
          </a:xfrm>
          <a:prstGeom prst="roundRect">
            <a:avLst>
              <a:gd name="adj" fmla="val 11111"/>
            </a:avLst>
          </a:prstGeom>
          <a:ln w="190500" cap="rnd">
            <a:noFill/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КАК ПОМОЧЬ РЕБЁНКУ?</a:t>
            </a:r>
            <a:endParaRPr lang="ru-RU" sz="28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9943" name="Рисунок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5248275" y="6205538"/>
            <a:ext cx="16700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817"/>
          <a:stretch>
            <a:fillRect/>
          </a:stretch>
        </p:blipFill>
        <p:spPr bwMode="auto">
          <a:xfrm>
            <a:off x="263525" y="5284788"/>
            <a:ext cx="12922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D0E8EA"/>
              </a:clrFrom>
              <a:clrTo>
                <a:srgbClr val="D0E8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8213" y="1519238"/>
            <a:ext cx="2281237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1096963" y="3963988"/>
            <a:ext cx="668337" cy="1233487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925" y="3040063"/>
            <a:ext cx="1751013" cy="1327150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к организатору в аудитории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11130" t="5642" r="11130" b="5642"/>
          <a:stretch/>
        </p:blipFill>
        <p:spPr>
          <a:xfrm>
            <a:off x="4066905" y="2055224"/>
            <a:ext cx="970211" cy="174571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546600" y="2378075"/>
            <a:ext cx="74613" cy="2873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4424363" y="2481263"/>
            <a:ext cx="312737" cy="793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435225" y="3268663"/>
            <a:ext cx="1504950" cy="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495550" y="2560638"/>
            <a:ext cx="1511300" cy="714375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 в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мед.пункт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71" name="Рисунок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0175" y="1966913"/>
            <a:ext cx="642938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Прямая со стрелкой 20"/>
          <p:cNvCxnSpPr/>
          <p:nvPr/>
        </p:nvCxnSpPr>
        <p:spPr>
          <a:xfrm flipV="1">
            <a:off x="5032375" y="3373438"/>
            <a:ext cx="1504950" cy="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89525" y="2366963"/>
            <a:ext cx="1512888" cy="1022350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 окажет помощь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74" name="Рисунок 2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16" t="1271" r="54861" b="51714"/>
          <a:stretch>
            <a:fillRect/>
          </a:stretch>
        </p:blipFill>
        <p:spPr bwMode="auto">
          <a:xfrm>
            <a:off x="9245600" y="2122488"/>
            <a:ext cx="869950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 стрелкой 24"/>
          <p:cNvCxnSpPr/>
          <p:nvPr/>
        </p:nvCxnSpPr>
        <p:spPr>
          <a:xfrm flipV="1">
            <a:off x="7407275" y="3573463"/>
            <a:ext cx="1579563" cy="15875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373938" y="2481263"/>
            <a:ext cx="1712912" cy="409575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Холодильник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9910763" y="3844925"/>
            <a:ext cx="971550" cy="73660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78" name="Рисунок 3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33163" y="4672013"/>
            <a:ext cx="722312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9" name="Рисунок 3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09325" y="2187575"/>
            <a:ext cx="10636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1196638" y="5375275"/>
            <a:ext cx="995362" cy="407988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10115550" y="3041650"/>
            <a:ext cx="1208088" cy="357188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783888" y="3184525"/>
            <a:ext cx="1408112" cy="407988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723563" y="4330700"/>
            <a:ext cx="1468437" cy="407988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10115550" y="3660775"/>
            <a:ext cx="1081088" cy="23495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5" name="TextBox 49"/>
          <p:cNvSpPr txBox="1">
            <a:spLocks noChangeArrowheads="1"/>
          </p:cNvSpPr>
          <p:nvPr/>
        </p:nvSpPr>
        <p:spPr bwMode="auto">
          <a:xfrm>
            <a:off x="7881938" y="1279525"/>
            <a:ext cx="42783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Можно принести с собой и оставить в мед.пункте обед</a:t>
            </a:r>
          </a:p>
        </p:txBody>
      </p:sp>
      <p:pic>
        <p:nvPicPr>
          <p:cNvPr id="40986" name="Рисунок 50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5141913"/>
            <a:ext cx="25463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6410325" y="5081588"/>
            <a:ext cx="2214563" cy="1327150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плохого самочувствия вызовут скорую помощь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3" name="Прямая со стрелкой 52"/>
          <p:cNvCxnSpPr/>
          <p:nvPr/>
        </p:nvCxnSpPr>
        <p:spPr>
          <a:xfrm>
            <a:off x="7296150" y="3733800"/>
            <a:ext cx="569913" cy="1408113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 flipV="1">
            <a:off x="4756150" y="5646738"/>
            <a:ext cx="1658938" cy="1270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0" name="Рисунок 38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71250" y="3554413"/>
            <a:ext cx="84613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1" name="TextBox 46"/>
          <p:cNvSpPr txBox="1">
            <a:spLocks noChangeArrowheads="1"/>
          </p:cNvSpPr>
          <p:nvPr/>
        </p:nvSpPr>
        <p:spPr bwMode="auto">
          <a:xfrm>
            <a:off x="8391525" y="5608638"/>
            <a:ext cx="3663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Можно попросить в мед.пункте горячие напитки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КАК СБЕРЕЧЬ ХОРОШЕЕ САМОЧУВСТВИЕ НА ЭКЗАМЕНЕ?</a:t>
            </a:r>
            <a:endParaRPr lang="ru-RU" sz="28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40993" name="Рисунок 36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7"/>
          <p:cNvPicPr>
            <a:picLocks noChangeAspect="1"/>
          </p:cNvPicPr>
          <p:nvPr/>
        </p:nvPicPr>
        <p:blipFill>
          <a:blip r:embed="rId2"/>
          <a:srcRect l="9418" b="19630"/>
          <a:stretch>
            <a:fillRect/>
          </a:stretch>
        </p:blipFill>
        <p:spPr bwMode="auto">
          <a:xfrm>
            <a:off x="9885363" y="0"/>
            <a:ext cx="23066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Рисунок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3EEDA"/>
              </a:clrFrom>
              <a:clrTo>
                <a:srgbClr val="F3EEDA">
                  <a:alpha val="0"/>
                </a:srgbClr>
              </a:clrTo>
            </a:clrChange>
          </a:blip>
          <a:srcRect b="9302"/>
          <a:stretch>
            <a:fillRect/>
          </a:stretch>
        </p:blipFill>
        <p:spPr bwMode="auto">
          <a:xfrm>
            <a:off x="9234488" y="800100"/>
            <a:ext cx="2747962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Рисунок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45750" y="1697038"/>
            <a:ext cx="1014413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/>
          </a:blip>
          <a:srcRect r="7536"/>
          <a:stretch/>
        </p:blipFill>
        <p:spPr>
          <a:xfrm rot="10800000">
            <a:off x="8467" y="222576"/>
            <a:ext cx="9335588" cy="975445"/>
          </a:xfrm>
          <a:prstGeom prst="rect">
            <a:avLst/>
          </a:prstGeom>
        </p:spPr>
      </p:pic>
      <p:sp>
        <p:nvSpPr>
          <p:cNvPr id="41990" name="Rectangle 18"/>
          <p:cNvSpPr>
            <a:spLocks noChangeArrowheads="1"/>
          </p:cNvSpPr>
          <p:nvPr/>
        </p:nvSpPr>
        <p:spPr bwMode="auto">
          <a:xfrm>
            <a:off x="0" y="366713"/>
            <a:ext cx="8432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solidFill>
                  <a:srgbClr val="1F4E79"/>
                </a:solidFill>
              </a:rPr>
              <a:t>Итоговое сочинение для родителей</a:t>
            </a:r>
          </a:p>
        </p:txBody>
      </p:sp>
      <p:sp>
        <p:nvSpPr>
          <p:cNvPr id="41991" name="Rectangle 19"/>
          <p:cNvSpPr>
            <a:spLocks noChangeArrowheads="1"/>
          </p:cNvSpPr>
          <p:nvPr/>
        </p:nvSpPr>
        <p:spPr bwMode="auto">
          <a:xfrm>
            <a:off x="1598613" y="1208088"/>
            <a:ext cx="71516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275D58"/>
                </a:solidFill>
              </a:rPr>
              <a:t>24 и 25 ноября 2017 года</a:t>
            </a:r>
          </a:p>
        </p:txBody>
      </p:sp>
      <p:sp>
        <p:nvSpPr>
          <p:cNvPr id="41992" name="TextBox 28"/>
          <p:cNvSpPr txBox="1">
            <a:spLocks noChangeArrowheads="1"/>
          </p:cNvSpPr>
          <p:nvPr/>
        </p:nvSpPr>
        <p:spPr bwMode="auto">
          <a:xfrm>
            <a:off x="185738" y="1727200"/>
            <a:ext cx="899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школы края ждут неравнодушных и любящих родителей выпускников 11 классов для написания итогового сочинения</a:t>
            </a:r>
            <a:endParaRPr lang="ru-RU" b="1">
              <a:solidFill>
                <a:srgbClr val="C55A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3" name="Rectangle 21"/>
          <p:cNvSpPr>
            <a:spLocks noChangeArrowheads="1"/>
          </p:cNvSpPr>
          <p:nvPr/>
        </p:nvSpPr>
        <p:spPr bwMode="auto">
          <a:xfrm>
            <a:off x="317500" y="2428875"/>
            <a:ext cx="1098391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Times New Roman" pitchFamily="18" charset="0"/>
              </a:rPr>
              <a:t>Уважаемые родители!!!</a:t>
            </a:r>
            <a:endParaRPr lang="ru-RU" b="1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6 декабря 2017 года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 одиннадцатиклассники  напишут итоговое сочинение. Успешное выполнение этой работы является условием допуска к государственной итоговой аттестации. </a:t>
            </a:r>
          </a:p>
          <a:p>
            <a:pPr algn="just"/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        Пока ребята готовятся к серьезному испытанию и перечитывают произведения отечественной и мировой литературы, вам предоставляется возможность попробовать свои силы в написании творческой работы. </a:t>
            </a:r>
          </a:p>
          <a:p>
            <a:pPr algn="just"/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        Темы сочинений будут размещены министерством образования, науки и молодежной политики Краснодарского края в 9 часов 45 минут в день проведения сочинения для родителей на сайте ГКУ КК Центра оценки качества образования (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  <a:hlinkClick r:id="rId6"/>
              </a:rPr>
              <a:t>http: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  <a:hlinkClick r:id="rId6"/>
              </a:rPr>
              <a:t>//gas.kubannet.ru/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и в личных кабинетах руководителей общеобразовательных организаций.</a:t>
            </a:r>
          </a:p>
          <a:p>
            <a:pPr algn="just"/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       Для того, чтобы принять участие в сочинении для родителей, обратитесь в школу к классному руководителю  и пройдите этот путь вместе! </a:t>
            </a:r>
          </a:p>
          <a:p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       Задавайте вопросы по итоговому сочинению по электронной почте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finege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@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des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.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kubannet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.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  <a:hlinkClick r:id="rId7"/>
              </a:rPr>
              <a:t>ru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</a:rPr>
              <a:t> с пометкой «вопрос для родительского собрания» и в виде СМС на номер   </a:t>
            </a:r>
            <a:r>
              <a:rPr lang="ru-RU" sz="1600" b="1">
                <a:solidFill>
                  <a:srgbClr val="000000"/>
                </a:solidFill>
                <a:latin typeface="Times New Roman" pitchFamily="18" charset="0"/>
              </a:rPr>
              <a:t>8918-189-99-02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Желаем успеха!</a:t>
            </a:r>
          </a:p>
        </p:txBody>
      </p:sp>
      <p:pic>
        <p:nvPicPr>
          <p:cNvPr id="41994" name="Picture 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20663"/>
            <a:ext cx="9396413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3025" y="1485900"/>
            <a:ext cx="12096750" cy="5095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«Горячая» линия по вопросам ЕГЭ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06575" y="1995488"/>
            <a:ext cx="8629650" cy="44164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sz="10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8(918)189-99-02</a:t>
            </a: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8(861)236-45-77</a:t>
            </a: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600" dirty="0"/>
          </a:p>
        </p:txBody>
      </p:sp>
      <p:pic>
        <p:nvPicPr>
          <p:cNvPr id="43011" name="Рисунок 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5511800" y="5834063"/>
            <a:ext cx="16700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ДЛЯ ПОЛУЧЕНИЯ АКТУАЛЬНОЙ ИНФОРМАЦИИ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ПО ВОПРОСАМ ЕГЭ ЗВОНИТЕ ПО ТЕЛЕФОНАМ: </a:t>
            </a:r>
            <a:endParaRPr lang="ru-RU" sz="24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43013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3940175" y="6092825"/>
            <a:ext cx="16700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7625" y="1354138"/>
            <a:ext cx="12101513" cy="43973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по математике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на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базовом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профильном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уровнях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25" y="1893888"/>
            <a:ext cx="12099925" cy="43973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Иностранный язык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частей: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устная (говорение)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25" y="2433638"/>
            <a:ext cx="12099925" cy="43973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получить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 к ГИА нужно получить зачёт по сочинению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изложению)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2413" y="3021013"/>
            <a:ext cx="3649662" cy="2282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тем итогового сочинения на 2017-2018 учебный год: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Верность и измена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Равнодушие и отзывчивость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средства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Смелость и трусость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 общество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54525" y="4305300"/>
            <a:ext cx="7602538" cy="557213"/>
          </a:xfrm>
          <a:prstGeom prst="roundRect">
            <a:avLst/>
          </a:prstGeom>
          <a:solidFill>
            <a:srgbClr val="729E86"/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трансляция из всех аудиторий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48325" y="5580063"/>
            <a:ext cx="6486525" cy="12239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полного индивидуального комплекта ( бланки ответов и контрольные измерительные материалы (задания) осуществляется в аудиториях в присутствии участников ЕГЭ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54525" y="4965700"/>
            <a:ext cx="7602538" cy="512763"/>
          </a:xfrm>
          <a:prstGeom prst="roundRect">
            <a:avLst/>
          </a:prstGeom>
          <a:solidFill>
            <a:srgbClr val="729E86"/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Сканирование экзаменационных материалов в Штабе ППЭ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экзаменов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75" y="0"/>
            <a:ext cx="12180888" cy="10509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ЕГЭ В 2018 ГОДУ</a:t>
            </a:r>
            <a:endParaRPr lang="ru-RU" sz="44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27658" name="Рисунок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4075113" y="3040063"/>
            <a:ext cx="8074025" cy="113506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с выбором ответа остались только в письменной части ЕГЭ по иностранным языкам. ЕГЭ по иностранным языкам станет обязательным экзаменом с 2022 года 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52413" y="5451475"/>
            <a:ext cx="3649662" cy="135255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DAA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для родителей пройдет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школах муниципальных образований края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и (или) 25 ноября 2017 года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9728200" y="5856288"/>
            <a:ext cx="2292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одзаголовок 2"/>
          <p:cNvSpPr txBox="1">
            <a:spLocks/>
          </p:cNvSpPr>
          <p:nvPr/>
        </p:nvSpPr>
        <p:spPr bwMode="auto">
          <a:xfrm>
            <a:off x="7469188" y="5097463"/>
            <a:ext cx="47148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endParaRPr lang="ru-RU" sz="1600" b="1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6188075" y="18208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6350"/>
            <a:ext cx="12180888" cy="10509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              В ПОРЯДКЕ </a:t>
            </a:r>
            <a:r>
              <a:rPr lang="ru-RU" sz="2800" b="1" i="1" kern="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ПРОВЕДЕНИЯ</a:t>
            </a:r>
            <a:r>
              <a:rPr lang="ru-RU" sz="2800" b="1" kern="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 ИТОГОВОГО СОЧИНЕНИЯ ИЗМЕНЕНИЙ НЕТ</a:t>
            </a:r>
            <a:endParaRPr lang="ru-RU" sz="2400" b="1" kern="0" dirty="0">
              <a:solidFill>
                <a:schemeClr val="accent1">
                  <a:lumMod val="50000"/>
                </a:schemeClr>
              </a:solidFill>
              <a:latin typeface="+mn-lt"/>
              <a:cs typeface="Arial"/>
            </a:endParaRPr>
          </a:p>
        </p:txBody>
      </p:sp>
      <p:pic>
        <p:nvPicPr>
          <p:cNvPr id="28677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50" y="-15875"/>
            <a:ext cx="1071563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354013" y="1271588"/>
            <a:ext cx="11666537" cy="47291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порядке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итогового сочинения (изложения) в 2018 году</a:t>
            </a:r>
          </a:p>
          <a:p>
            <a:pPr marL="0" indent="0" algn="ctr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Проверка и оценивание итогового сочинения (изложения) организовано 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не в школе, </a:t>
            </a:r>
            <a:r>
              <a:rPr lang="ru-RU" alt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муниципальном уровне</a:t>
            </a:r>
            <a:endParaRPr lang="ru-RU" altLang="ru-RU" sz="2400" dirty="0" smtClean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Управление образования обеспечивает отбор и подготовку учителей, привлекаемых к проверке итогового сочинения (изложения) в соответствии с установленными требованиями.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 решению министерства повторная проверка может проводиться на региональном уровне.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Удаление участника при нарушении им действующих федеральных и региональных документов (заполняется форма ИС-09 «Акт об удалении участника итогового сочинения (изложения)»).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2400" dirty="0" smtClean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2000" dirty="0" smtClean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20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10198100" y="1098550"/>
            <a:ext cx="1668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ятиугольник 5"/>
          <p:cNvSpPr/>
          <p:nvPr/>
        </p:nvSpPr>
        <p:spPr>
          <a:xfrm>
            <a:off x="130175" y="2012950"/>
            <a:ext cx="3875088" cy="992188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и русский язык  - обязательные  учебные предметы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92575" y="1984375"/>
            <a:ext cx="8091488" cy="11001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Для получения аттестата необходимо сдать два обязательных предмета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(русский и математику).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Если с первого раза не сдан только один из обязательных предметов, выпускник имеет право прийти на его пересдачу в текущем году в резервный день в июне.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0" y="3341688"/>
            <a:ext cx="3875088" cy="1524000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Экзамены по другим учебным предметам</a:t>
            </a: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сдают добровольно,  по своему выбору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3063" y="3230563"/>
            <a:ext cx="3822700" cy="18843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Минимальное количество баллов, необходимое для получения аттестата: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50742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о русскому языку – 24 балла;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50742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о математике (ПУ) – 27 баллов;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C50742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о математике (БУ) – отметка 3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34350" y="3251200"/>
            <a:ext cx="3876675" cy="989013"/>
          </a:xfrm>
          <a:prstGeom prst="roundRect">
            <a:avLst/>
          </a:prstGeom>
          <a:solidFill>
            <a:srgbClr val="FFCC99"/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Баллы, полученные на ЕГЭ, никаким образом 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не влияют на отметки в аттестате.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Главное – преодолеть минимальный порог 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139113" y="4308475"/>
            <a:ext cx="3871912" cy="831850"/>
          </a:xfrm>
          <a:prstGeom prst="roundRect">
            <a:avLst/>
          </a:prstGeom>
          <a:solidFill>
            <a:srgbClr val="FFCC99"/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Максимально возможный балл на любом предмете – 100 баллов. Исключение  - математика (базовая) – отметка «5»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476875"/>
            <a:ext cx="12199938" cy="12112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729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Перечень учебных предметов по выбору устанавливает </a:t>
            </a:r>
            <a:r>
              <a:rPr lang="ru-RU" sz="1600" b="1" i="1" u="sng" dirty="0">
                <a:solidFill>
                  <a:srgbClr val="FF0000"/>
                </a:solidFill>
                <a:latin typeface="Times New Roman" pitchFamily="18" charset="0"/>
              </a:rPr>
              <a:t>исключительно </a:t>
            </a: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</a:rPr>
              <a:t>САМ </a:t>
            </a:r>
            <a:r>
              <a:rPr lang="ru-RU" sz="1600" b="1" i="1" u="sng" dirty="0">
                <a:solidFill>
                  <a:srgbClr val="FF0000"/>
                </a:solidFill>
                <a:latin typeface="Times New Roman" pitchFamily="18" charset="0"/>
              </a:rPr>
              <a:t>выпускник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в соответствии со своими предпочтениями и планами на будущее. Заявление со списком предметов, нужно написать до 1 февраля 2018 года в школе.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EDD417"/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</a:rPr>
              <a:t>Помните, что от экзаменов по выбору можно отказаться. Можно просто не приходить на экзамен. Рекомендуем выбирать предметы с учетом «страховки».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12180888" cy="105092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СКОЛЬКО ЭКЗАМЕНОВ НУЖНО СДАТЬ?</a:t>
            </a:r>
            <a:endParaRPr lang="ru-RU" sz="32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29706" name="Рисунок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34975" y="1208088"/>
            <a:ext cx="11399838" cy="13731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сайтах вузов 1 октября 2017 года в разделе «Абитуриенту» опубликованы правила приема, перечень вступительных испытаний, контрольные цифры приема.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сдачи ЕГЭ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целенаправленно готовиться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4975" y="2759075"/>
            <a:ext cx="11423650" cy="11144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вступительных испытаний должен быть взят только из надёжного источника –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сайта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выбранного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ВУЗа. Убедитесь в этом сами своевременно.</a:t>
            </a:r>
            <a:endParaRPr lang="ru-RU" alt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4338" y="4005263"/>
            <a:ext cx="11420475" cy="9556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1 февраля 2018 года изменить выбор учебных предметов нельзя,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выбирайте «запасные предметы» заранее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ВУЗов, по 3 направления в каждом)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4" name="Рисунок 12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5105400" y="6146800"/>
            <a:ext cx="16700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328613" y="5105400"/>
            <a:ext cx="11612562" cy="1041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на ЕГЭ нужно подать в школе до 1 февраля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года (включительно)</a:t>
            </a:r>
            <a:endParaRPr lang="ru-RU" alt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ВЫБИРАЕМ ПРЕДМЕТЫ ДЛЯ ПОДГОТОВКИ</a:t>
            </a:r>
            <a:endParaRPr lang="ru-RU" sz="32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0727" name="Рисунок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41313" y="3322638"/>
            <a:ext cx="11499850" cy="13668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Поступающим на творческие специальности  нужно учесть риск возможного 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прохождения дополнительных вступительных испытаний творческой направленности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Поэтому включите в заявление перечень выбранных «запасных» предметов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ним тоже нужно готовиться!!!!!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3375" y="4899025"/>
            <a:ext cx="11499850" cy="12477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Поступающим в военные (пожарные, МЧС, ФСБ и т.д.) ВУЗы  нужно учесть возможность отрицательного результата оценки уровня физической подготовки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(Поэтому включите в перечень выбранных предметов «запасные»,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сохранить возможность поступить в ВУЗ гражданский)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Рисунок 12"/>
          <p:cNvPicPr>
            <a:picLocks noChangeAspect="1"/>
          </p:cNvPicPr>
          <p:nvPr/>
        </p:nvPicPr>
        <p:blipFill>
          <a:blip r:embed="rId3"/>
          <a:srcRect l="9898" b="19447"/>
          <a:stretch>
            <a:fillRect/>
          </a:stretch>
        </p:blipFill>
        <p:spPr bwMode="auto">
          <a:xfrm>
            <a:off x="5241925" y="6146800"/>
            <a:ext cx="16700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333375" y="1176338"/>
            <a:ext cx="11485563" cy="9302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Порядок приема в вузы для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абитуриентов 2018 года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существенно не изменился. </a:t>
            </a:r>
            <a:endParaRPr lang="ru-RU" b="1" dirty="0">
              <a:solidFill>
                <a:schemeClr val="tx1"/>
              </a:solidFill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Абитуриент может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направить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документы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в пять вузов, выбрав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для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поступления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3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направления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подготовки в каждом из них.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3375" y="2314575"/>
            <a:ext cx="11485563" cy="84296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Порядок приема сохраняет особые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права (преимущества) для победителей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и призеров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предметных олимпиад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.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Сохраняется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возможность для поступающих получать дополнительные баллы за индивидуальные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достижения. Всего суммарно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до 10 </a:t>
            </a:r>
            <a:r>
              <a:rPr lang="ru-RU" b="1" dirty="0">
                <a:solidFill>
                  <a:schemeClr val="tx1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баллов (их распределение – компетенция вуза).</a:t>
            </a:r>
            <a:endParaRPr lang="ru-RU" b="1" dirty="0">
              <a:solidFill>
                <a:schemeClr val="tx1"/>
              </a:solidFill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ПЛАНИРУЕМ ЗАПАСНЫЕ ВАРИАНТЫ</a:t>
            </a:r>
            <a:endParaRPr lang="ru-RU" sz="28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1751" name="Рисунок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30400" y="1173163"/>
            <a:ext cx="2235200" cy="71596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2263" y="2068513"/>
            <a:ext cx="2725737" cy="13874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8175" y="2068513"/>
            <a:ext cx="2786063" cy="13874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Профильный уровень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243013" y="3436938"/>
            <a:ext cx="238125" cy="3000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811713" y="3457575"/>
            <a:ext cx="231775" cy="30003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8" name="Прямоугольник 11"/>
          <p:cNvSpPr>
            <a:spLocks noChangeArrowheads="1"/>
          </p:cNvSpPr>
          <p:nvPr/>
        </p:nvSpPr>
        <p:spPr bwMode="auto">
          <a:xfrm>
            <a:off x="322263" y="2886075"/>
            <a:ext cx="25161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     </a:t>
            </a:r>
          </a:p>
        </p:txBody>
      </p:sp>
      <p:pic>
        <p:nvPicPr>
          <p:cNvPr id="33799" name="Рисунок 64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2343150" y="6134100"/>
            <a:ext cx="16700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             ДЛЯ ПОСТУПЛЕНИЯ В ВУЗ – ТОЛЬКО ПРОФИЛЬНАЯ МАТЕМАТИКА</a:t>
            </a:r>
            <a:endParaRPr lang="ru-RU" sz="28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3801" name="Рисунок 4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Скругленный прямоугольник 42"/>
          <p:cNvSpPr/>
          <p:nvPr/>
        </p:nvSpPr>
        <p:spPr>
          <a:xfrm>
            <a:off x="192088" y="3776663"/>
            <a:ext cx="2855912" cy="22844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аттестата о среднем общем образовании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178175" y="3776663"/>
            <a:ext cx="2857500" cy="22669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поступления в организации высшего образования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804" name="Рисунок 4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1238" y="2151063"/>
            <a:ext cx="603567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Скругленный прямоугольник 45"/>
          <p:cNvSpPr/>
          <p:nvPr/>
        </p:nvSpPr>
        <p:spPr>
          <a:xfrm>
            <a:off x="6253163" y="1327150"/>
            <a:ext cx="5808662" cy="82391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Минимальные пороги по предметам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поступления в вуз не изменились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161088" y="5024438"/>
            <a:ext cx="5900737" cy="16113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(оба уровня) – количество заданий, критерии оценивания – все, как в прошлом году, без изменений.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5260975" y="6100763"/>
            <a:ext cx="16700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знак завершения 10"/>
          <p:cNvSpPr/>
          <p:nvPr/>
        </p:nvSpPr>
        <p:spPr>
          <a:xfrm>
            <a:off x="533400" y="1512888"/>
            <a:ext cx="4629150" cy="1201737"/>
          </a:xfrm>
          <a:prstGeom prst="flowChartTerminator">
            <a:avLst/>
          </a:prstGeom>
          <a:solidFill>
            <a:srgbClr val="FFCC9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Апелляция о нарушении установленного порядка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ЕГЭ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340350" y="1798638"/>
            <a:ext cx="1511300" cy="715962"/>
          </a:xfrm>
          <a:prstGeom prst="stripedRightArrow">
            <a:avLst>
              <a:gd name="adj1" fmla="val 42572"/>
              <a:gd name="adj2" fmla="val 61142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6981825" y="1512888"/>
            <a:ext cx="4695825" cy="1201737"/>
          </a:xfrm>
          <a:prstGeom prst="flowChartTerminator">
            <a:avLst/>
          </a:prstGeom>
          <a:solidFill>
            <a:srgbClr val="FFCC9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подаётся участником ЕГЭ в день экзамена,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того, как выйти из ППЭ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534988" y="3033713"/>
            <a:ext cx="4656137" cy="962025"/>
          </a:xfrm>
          <a:prstGeom prst="flowChartTerminator">
            <a:avLst/>
          </a:prstGeom>
          <a:solidFill>
            <a:srgbClr val="FFF2C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комиссия рассматривает апелляцию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5368925" y="3157538"/>
            <a:ext cx="1511300" cy="714375"/>
          </a:xfrm>
          <a:prstGeom prst="stripedRightArrow">
            <a:avLst>
              <a:gd name="adj1" fmla="val 42572"/>
              <a:gd name="adj2" fmla="val 61142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7010400" y="3033713"/>
            <a:ext cx="4568825" cy="962025"/>
          </a:xfrm>
          <a:prstGeom prst="flowChartTerminator">
            <a:avLst/>
          </a:prstGeom>
          <a:solidFill>
            <a:srgbClr val="FFF2C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2-х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 с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подачи</a:t>
            </a:r>
          </a:p>
        </p:txBody>
      </p:sp>
      <p:sp>
        <p:nvSpPr>
          <p:cNvPr id="17" name="Блок-схема: знак завершения 16"/>
          <p:cNvSpPr/>
          <p:nvPr/>
        </p:nvSpPr>
        <p:spPr>
          <a:xfrm>
            <a:off x="95250" y="4316413"/>
            <a:ext cx="5165725" cy="1816100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удовлетворения апелляции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ЕГЭ участника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аннулируется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7010400" y="4265613"/>
            <a:ext cx="5068888" cy="1917700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участнику предоставляется возможность сдать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данному предмету в другой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 расписанию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5380038" y="4867275"/>
            <a:ext cx="1511300" cy="714375"/>
          </a:xfrm>
          <a:prstGeom prst="stripedRightArrow">
            <a:avLst>
              <a:gd name="adj1" fmla="val 42572"/>
              <a:gd name="adj2" fmla="val 61142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АПЕЛЛЯЦИЯ – КАК И КОГДА ПОДАТЬ?</a:t>
            </a:r>
            <a:endParaRPr lang="ru-RU" sz="32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4828" name="Рисунок 2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/>
          </p:cNvPicPr>
          <p:nvPr/>
        </p:nvPicPr>
        <p:blipFill>
          <a:blip r:embed="rId2"/>
          <a:srcRect l="9898" b="19447"/>
          <a:stretch>
            <a:fillRect/>
          </a:stretch>
        </p:blipFill>
        <p:spPr bwMode="auto">
          <a:xfrm>
            <a:off x="4546600" y="6116638"/>
            <a:ext cx="1668463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1117600" y="1706563"/>
            <a:ext cx="3338513" cy="82391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</a:rPr>
              <a:t>проверьте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</a:rPr>
              <a:t>результаты в личном кабинете на портале ЕГЭ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30200" y="1841500"/>
            <a:ext cx="744538" cy="317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1613" y="1516063"/>
            <a:ext cx="1003300" cy="36988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1: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5" name="Рисунок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2530475"/>
            <a:ext cx="4170363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Соединительная линия уступом 34"/>
          <p:cNvCxnSpPr/>
          <p:nvPr/>
        </p:nvCxnSpPr>
        <p:spPr>
          <a:xfrm>
            <a:off x="4414838" y="1841500"/>
            <a:ext cx="131762" cy="2684463"/>
          </a:xfrm>
          <a:prstGeom prst="bentConnector2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1074738" y="5478463"/>
            <a:ext cx="3340100" cy="127476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внимательно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рассмотрите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бланки ответов.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Убедитесь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, что оценены все задания (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сравните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с протоколом)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330200" y="5803900"/>
            <a:ext cx="744538" cy="317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438" y="5478463"/>
            <a:ext cx="1003300" cy="36988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2: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084888" y="1246188"/>
            <a:ext cx="5776912" cy="16541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Знайте,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что ВСЯ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работа будет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перепроверена.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Бланк ответов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№ 1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перепроверят в РЦОИ на наличие технических ошибок.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Бланк ответов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№ 2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–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заранее перепроверят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эксперты предметной комиссии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5356225" y="2160588"/>
            <a:ext cx="733425" cy="317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241925" y="1833563"/>
            <a:ext cx="925513" cy="36988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</a:t>
            </a:r>
            <a:endParaRPr lang="ru-RU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173788" y="2900363"/>
            <a:ext cx="5688012" cy="133191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получите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у директора школы специальную форму </a:t>
            </a:r>
            <a:endParaRPr lang="ru-RU" dirty="0">
              <a:solidFill>
                <a:schemeClr val="tx1"/>
              </a:solidFill>
              <a:latin typeface="Times New Roman Cyr" panose="02020603050405020304" pitchFamily="18" charset="-5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(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2 экз.)  и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подайте </a:t>
            </a:r>
            <a:r>
              <a:rPr lang="ru-RU" dirty="0">
                <a:solidFill>
                  <a:schemeClr val="tx1"/>
                </a:solidFill>
                <a:latin typeface="Times New Roman Cyr" panose="02020603050405020304" pitchFamily="18" charset="-52"/>
              </a:rPr>
              <a:t>апелляцию о несогласии с результатами ЕГЭ в течение 2-х рабочих дней после официального объявления результатов экзамена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5356225" y="3632200"/>
            <a:ext cx="820738" cy="15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303838" y="3286125"/>
            <a:ext cx="925512" cy="36988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4: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283325" y="4322763"/>
            <a:ext cx="5578475" cy="787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при желании можно присутствовать на заседании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конфликтной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 Cyr" panose="02020603050405020304" pitchFamily="18" charset="-52"/>
              </a:rPr>
              <a:t>комиссии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V="1">
            <a:off x="5356225" y="4792663"/>
            <a:ext cx="1025525" cy="79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57813" y="4486275"/>
            <a:ext cx="925512" cy="36988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5: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5667375" y="5110163"/>
            <a:ext cx="6524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+mn-cs"/>
              </a:rPr>
              <a:t>Результатом рассмотрения апелляции может быть: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flipH="1">
            <a:off x="7732713" y="5394325"/>
            <a:ext cx="374650" cy="36512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9447213" y="5394325"/>
            <a:ext cx="727075" cy="25717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6308725" y="5759450"/>
            <a:ext cx="2620963" cy="9937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апелляции и сохранение выставленных баллов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9109075" y="5668963"/>
            <a:ext cx="2989263" cy="11890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апелляции и выставление других баллов как в сторону увеличения, так и в сторону уменьшения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1113"/>
            <a:ext cx="12180888" cy="105092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         ЕСТЬ ЛИ СМЫСЛ ПОДАВАТЬ АПЕЛЛЯЦИЮ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4F81BD">
                    <a:lumMod val="75000"/>
                  </a:srgbClr>
                </a:solidFill>
                <a:latin typeface="+mn-lt"/>
                <a:cs typeface="Arial"/>
              </a:rPr>
              <a:t>О НЕСОГЛАСИИ С ПОЛУЧЕННЫМИ БАЛЛАМИ? </a:t>
            </a:r>
            <a:endParaRPr lang="ru-RU" sz="2400" b="1" kern="0" dirty="0">
              <a:solidFill>
                <a:srgbClr val="4F81BD">
                  <a:lumMod val="75000"/>
                </a:srgbClr>
              </a:solidFill>
              <a:latin typeface="+mn-lt"/>
              <a:cs typeface="Arial"/>
            </a:endParaRPr>
          </a:p>
        </p:txBody>
      </p:sp>
      <p:pic>
        <p:nvPicPr>
          <p:cNvPr id="35865" name="Рисунок 3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0638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1906</TotalTime>
  <Words>1393</Words>
  <Application>Microsoft Office PowerPoint</Application>
  <PresentationFormat>Произвольный</PresentationFormat>
  <Paragraphs>183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Calibri</vt:lpstr>
      <vt:lpstr>Arial</vt:lpstr>
      <vt:lpstr>Calibri Light</vt:lpstr>
      <vt:lpstr>Times New Roman</vt:lpstr>
      <vt:lpstr>Times New Roman Cyr</vt:lpstr>
      <vt:lpstr>Wingdings</vt:lpstr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Smart</dc:creator>
  <cp:lastModifiedBy>Q18</cp:lastModifiedBy>
  <cp:revision>152</cp:revision>
  <cp:lastPrinted>2016-10-14T12:50:51Z</cp:lastPrinted>
  <dcterms:created xsi:type="dcterms:W3CDTF">2016-10-11T11:07:55Z</dcterms:created>
  <dcterms:modified xsi:type="dcterms:W3CDTF">2017-11-17T06:47:04Z</dcterms:modified>
</cp:coreProperties>
</file>